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هزینه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F2A4A"/>
              </a:solidFill>
              <a:effectLst/>
            </c:spPr>
          </c:dPt>
          <c:dPt>
            <c:idx val="1"/>
            <c:bubble3D val="0"/>
            <c:spPr>
              <a:solidFill>
                <a:srgbClr val="15B5CB"/>
              </a:solidFill>
              <a:effectLst/>
            </c:spPr>
          </c:dPt>
          <c:dPt>
            <c:idx val="2"/>
            <c:bubble3D val="0"/>
            <c:spPr>
              <a:solidFill>
                <a:srgbClr val="E8A317"/>
              </a:solidFill>
              <a:effectLst/>
            </c:spPr>
          </c:dPt>
          <c:dPt>
            <c:idx val="3"/>
            <c:bubble3D val="0"/>
            <c:spPr>
              <a:solidFill>
                <a:srgbClr val="7C5CFC"/>
              </a:solidFill>
              <a:effectLst/>
            </c:spPr>
          </c:dPt>
          <c:dPt>
            <c:idx val="4"/>
            <c:bubble3D val="0"/>
            <c:spPr>
              <a:solidFill>
                <a:srgbClr val="23A65B"/>
              </a:solidFill>
              <a:effectLst/>
            </c:spPr>
          </c:dPt>
          <c:dPt>
            <c:idx val="5"/>
            <c:bubble3D val="0"/>
            <c:spPr>
              <a:solidFill>
                <a:srgbClr val="E23B3B"/>
              </a:solidFill>
              <a:effectLst/>
            </c:spPr>
          </c:dPt>
          <c:dPt>
            <c:idx val="6"/>
            <c:bubble3D val="0"/>
            <c:spPr>
              <a:solidFill>
                <a:srgbClr val="4DD7E6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Vazirmatn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Vazirmatn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Vazirmatn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Vazirmatn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Vazirmatn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Vazirmatn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Vazirmatn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تجهیزات</c:v>
                </c:pt>
                <c:pt idx="1">
                  <c:v>نصب</c:v>
                </c:pt>
                <c:pt idx="2">
                  <c:v>گمرک</c:v>
                </c:pt>
                <c:pt idx="3">
                  <c:v>عملیات سال اول</c:v>
                </c:pt>
                <c:pt idx="4">
                  <c:v>جانبی</c:v>
                </c:pt>
                <c:pt idx="5">
                  <c:v>احتیاط</c:v>
                </c:pt>
                <c:pt idx="6">
                  <c:v>توسعه</c:v>
                </c:pt>
              </c:strCache>
            </c:strRef>
          </c:cat>
          <c:val>
            <c:numRef>
              <c:f>Sheet1!$B$2:$B$8</c:f>
              <c:numCache>
                <c:ptCount val="7"/>
                <c:pt idx="0">
                  <c:v>15.21</c:v>
                </c:pt>
                <c:pt idx="1">
                  <c:v>1.74</c:v>
                </c:pt>
                <c:pt idx="2">
                  <c:v>2.28</c:v>
                </c:pt>
                <c:pt idx="3">
                  <c:v>1.73</c:v>
                </c:pt>
                <c:pt idx="4">
                  <c:v>0.53</c:v>
                </c:pt>
                <c:pt idx="5">
                  <c:v>2.15</c:v>
                </c:pt>
                <c:pt idx="6">
                  <c:v>7.66</c:v>
                </c:pt>
              </c:numCache>
            </c:numRef>
          </c:val>
        </c:ser>
        <c:firstSliceAng val="0"/>
        <c:holeSize val="58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Vazirmatn"/>
              <a:cs typeface="Vazirmatn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نگهبانی سنتی</c:v>
                </c:pt>
              </c:strCache>
            </c:strRef>
          </c:tx>
          <c:spPr>
            <a:solidFill>
              <a:srgbClr val="5B6B7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سال ۱</c:v>
                  </c:pt>
                  <c:pt idx="1">
                    <c:v>سال ۲</c:v>
                  </c:pt>
                  <c:pt idx="2">
                    <c:v>سال ۳</c:v>
                  </c:pt>
                  <c:pt idx="3">
                    <c:v>سال ۴</c:v>
                  </c:pt>
                  <c:pt idx="4">
                    <c:v>سال ۵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3.8</c:v>
                </c:pt>
                <c:pt idx="1">
                  <c:v>7.6</c:v>
                </c:pt>
                <c:pt idx="2">
                  <c:v>11.4</c:v>
                </c:pt>
                <c:pt idx="3">
                  <c:v>15.2</c:v>
                </c:pt>
                <c:pt idx="4">
                  <c:v>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نگاهبان</c:v>
                </c:pt>
              </c:strCache>
            </c:strRef>
          </c:tx>
          <c:spPr>
            <a:solidFill>
              <a:srgbClr val="15B5C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سال ۱</c:v>
                  </c:pt>
                  <c:pt idx="1">
                    <c:v>سال ۲</c:v>
                  </c:pt>
                  <c:pt idx="2">
                    <c:v>سال ۳</c:v>
                  </c:pt>
                  <c:pt idx="3">
                    <c:v>سال ۴</c:v>
                  </c:pt>
                  <c:pt idx="4">
                    <c:v>سال ۵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25.4</c:v>
                </c:pt>
                <c:pt idx="1">
                  <c:v>27.1</c:v>
                </c:pt>
                <c:pt idx="2">
                  <c:v>28.8</c:v>
                </c:pt>
                <c:pt idx="3">
                  <c:v>30.5</c:v>
                </c:pt>
                <c:pt idx="4">
                  <c:v>32.2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7A"/>
                </a:solidFill>
                <a:latin typeface="Vazirmatn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A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7A"/>
                </a:solidFill>
                <a:latin typeface="Vazirmatn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latin typeface="Vazirmatn"/>
              <a:cs typeface="Vazirmatn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86200" y="457200"/>
            <a:ext cx="4389120" cy="4389120"/>
          </a:xfrm>
          <a:prstGeom prst="ellipse">
            <a:avLst/>
          </a:prstGeom>
          <a:solidFill>
            <a:srgbClr val="0E2742"/>
          </a:solidFill>
          <a:ln/>
        </p:spPr>
      </p:sp>
      <p:pic>
        <p:nvPicPr>
          <p:cNvPr id="3" name="Image 0" descr="/home/claude/deck/icon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0" y="914400"/>
            <a:ext cx="1554480" cy="17922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2880360"/>
            <a:ext cx="1216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نگاهبان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0" y="3749040"/>
            <a:ext cx="1216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spc="600" kern="0" dirty="0">
                <a:solidFill>
                  <a:srgbClr val="4DD7E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N E G A H B A N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0" y="4224528"/>
            <a:ext cx="1216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2200" dirty="0">
                <a:solidFill>
                  <a:srgbClr val="D7E6F4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سامانهٔ هوشمند امنیت و نگهبانی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0" y="4754880"/>
            <a:ext cx="1216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«پیش به سوی امنیتی هوشمند»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0" y="6126480"/>
            <a:ext cx="1216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7FA0C0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ارائه به کارفرما  •  خرداد ۱۴۰۵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مسئله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چرا نگهبانی سنتی دیگر کافی نیست؟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355080" y="1600200"/>
            <a:ext cx="5303520" cy="187452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515600" y="1920240"/>
            <a:ext cx="868680" cy="868680"/>
          </a:xfrm>
          <a:prstGeom prst="ellipse">
            <a:avLst/>
          </a:prstGeom>
          <a:solidFill>
            <a:srgbClr val="E23B3B"/>
          </a:solidFill>
          <a:ln/>
        </p:spPr>
      </p:sp>
      <p:pic>
        <p:nvPicPr>
          <p:cNvPr id="6" name="Image 0" descr="/home/claude/deck/icons/ale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1457" y="2146097"/>
            <a:ext cx="416966" cy="4169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629400" y="191109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نقاط کور و نظارت ناقص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629400" y="246888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پوشش پراکنده و واکنش تنها پس از وقوع حادثه.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355080" y="3749040"/>
            <a:ext cx="5303520" cy="187452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0515600" y="4069080"/>
            <a:ext cx="868680" cy="868680"/>
          </a:xfrm>
          <a:prstGeom prst="ellipse">
            <a:avLst/>
          </a:prstGeom>
          <a:solidFill>
            <a:srgbClr val="E8A317"/>
          </a:solidFill>
          <a:ln/>
        </p:spPr>
      </p:sp>
      <p:pic>
        <p:nvPicPr>
          <p:cNvPr id="11" name="Image 1" descr="/home/claude/deck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457" y="4294937"/>
            <a:ext cx="416966" cy="41696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629400" y="405993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نبود اطمینان از حضور واقعی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6629400" y="461772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ثبت دستیِ ورود/خروج، قابل دستکاری و بدون تأیید مکان.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02920" y="1600200"/>
            <a:ext cx="5303520" cy="187452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663440" y="1920240"/>
            <a:ext cx="868680" cy="86868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16" name="Image 2" descr="/home/claude/deck/icons/fing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297" y="2146097"/>
            <a:ext cx="416966" cy="41696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77240" y="191109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هویت تأییدنشده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777240" y="246888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امکان جایگزینی نگهبان بدون اطلاع کارفرما.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02920" y="3749040"/>
            <a:ext cx="5303520" cy="187452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663440" y="4069080"/>
            <a:ext cx="868680" cy="868680"/>
          </a:xfrm>
          <a:prstGeom prst="ellipse">
            <a:avLst/>
          </a:prstGeom>
          <a:solidFill>
            <a:srgbClr val="0F2A4A"/>
          </a:solidFill>
          <a:ln/>
        </p:spPr>
      </p:sp>
      <p:pic>
        <p:nvPicPr>
          <p:cNvPr id="21" name="Image 3" descr="/home/claude/deck/icons/char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297" y="4294937"/>
            <a:ext cx="416966" cy="41696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77240" y="405993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نبود گزارش قابل‌استناد</a:t>
            </a:r>
            <a:endParaRPr lang="en-US" sz="1800" dirty="0"/>
          </a:p>
        </p:txBody>
      </p:sp>
      <p:sp>
        <p:nvSpPr>
          <p:cNvPr id="23" name="Text 17"/>
          <p:cNvSpPr/>
          <p:nvPr/>
        </p:nvSpPr>
        <p:spPr>
          <a:xfrm>
            <a:off x="777240" y="461772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داده‌ای برای تحلیل عملکرد و تصمیم‌گیری وجود ندارد.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راهکار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نگاهبان: امنیت یکپارچه و هوشمند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943600" y="1554480"/>
            <a:ext cx="5715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یک پلتفرم واحد که </a:t>
            </a:r>
            <a:pPr rtl="1" algn="r" indent="0" marL="0">
              <a:lnSpc>
                <a:spcPct val="125000"/>
              </a:lnSpc>
              <a:buNone/>
            </a:pPr>
            <a:r>
              <a:rPr lang="en-US" sz="17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نیروی انسانی، دوربین هوشمند و مکان‌یابی</a:t>
            </a:r>
            <a:pPr rtl="1" algn="r" indent="0" marL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 را در کنار هم می‌نشاند؛ از یک لابی مسکونی تا یک مرکز حساس و نظامی.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943600" y="2788920"/>
            <a:ext cx="2697480" cy="1554480"/>
          </a:xfrm>
          <a:prstGeom prst="roundRect">
            <a:avLst>
              <a:gd name="adj" fmla="val 5294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26680" y="3044952"/>
            <a:ext cx="731520" cy="73152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7" name="Image 0" descr="/home/claude/deck/icons/fa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6875" y="3235147"/>
            <a:ext cx="351130" cy="35113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144768" y="306324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اپلیکیشن نگهبان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6144768" y="3538728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حضور زیست‌سنجشی، شیفت و اعلان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8823960" y="2788920"/>
            <a:ext cx="2697480" cy="1554480"/>
          </a:xfrm>
          <a:prstGeom prst="roundRect">
            <a:avLst>
              <a:gd name="adj" fmla="val 5294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10607040" y="3044952"/>
            <a:ext cx="731520" cy="73152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12" name="Image 1" descr="/home/claude/deck/icons/cha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7235" y="3235147"/>
            <a:ext cx="351130" cy="35113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025128" y="306324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سامانهٔ مدیریتی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9025128" y="3538728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داشبورد زنده، نقشه و گزارش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943600" y="4526280"/>
            <a:ext cx="2697480" cy="1554480"/>
          </a:xfrm>
          <a:prstGeom prst="roundRect">
            <a:avLst>
              <a:gd name="adj" fmla="val 5294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726680" y="4782312"/>
            <a:ext cx="731520" cy="73152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17" name="Image 2" descr="/home/claude/deck/icons/camer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875" y="4972507"/>
            <a:ext cx="351130" cy="35113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144768" y="480060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دوربین + هوش مصنوعی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6144768" y="5276088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تشخیص چهره و تحلیل بلادرنگ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8823960" y="4526280"/>
            <a:ext cx="2697480" cy="1554480"/>
          </a:xfrm>
          <a:prstGeom prst="roundRect">
            <a:avLst>
              <a:gd name="adj" fmla="val 5294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10607040" y="4782312"/>
            <a:ext cx="731520" cy="73152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22" name="Image 3" descr="/home/claude/deck/icons/ta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7235" y="4972507"/>
            <a:ext cx="351130" cy="35113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025128" y="480060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تگ و مکان‌یابی</a:t>
            </a:r>
            <a:endParaRPr lang="en-US" sz="1450" dirty="0"/>
          </a:p>
        </p:txBody>
      </p:sp>
      <p:sp>
        <p:nvSpPr>
          <p:cNvPr id="24" name="Text 18"/>
          <p:cNvSpPr/>
          <p:nvPr/>
        </p:nvSpPr>
        <p:spPr>
          <a:xfrm>
            <a:off x="9025128" y="5276088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موقعیت دقیق و احراز دوعاملی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1280160" y="2103120"/>
            <a:ext cx="3474720" cy="3474720"/>
          </a:xfrm>
          <a:prstGeom prst="ellipse">
            <a:avLst/>
          </a:prstGeom>
          <a:solidFill>
            <a:srgbClr val="EAF1F8"/>
          </a:solidFill>
          <a:ln/>
        </p:spPr>
      </p:sp>
      <p:pic>
        <p:nvPicPr>
          <p:cNvPr id="26" name="Image 4" descr="/home/claude/deck/icons/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720" y="2651760"/>
            <a:ext cx="1371600" cy="158191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02920" y="51206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«نگهبانی که می‌بیند»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قابلیت‌ها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شش قابلیت کلیدی نگاهبان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56616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971800" y="1847088"/>
            <a:ext cx="822960" cy="82296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6" name="Image 0" descr="/home/claude/deck/icons/fa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5770" y="2061058"/>
            <a:ext cx="395021" cy="39502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58952" y="193852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6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تشخیص چهره با AI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58952" y="26974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شناسایی افراد مجاز/غیرمجاز و هشدار آنی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279392" y="1554480"/>
            <a:ext cx="356616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748272" y="1847088"/>
            <a:ext cx="822960" cy="822960"/>
          </a:xfrm>
          <a:prstGeom prst="ellipse">
            <a:avLst/>
          </a:prstGeom>
          <a:solidFill>
            <a:srgbClr val="0F2A4A"/>
          </a:solidFill>
          <a:ln/>
        </p:spPr>
      </p:sp>
      <p:pic>
        <p:nvPicPr>
          <p:cNvPr id="11" name="Image 1" descr="/home/claude/deck/icons/fing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2242" y="2061058"/>
            <a:ext cx="395021" cy="39502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35424" y="193852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6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حضور زیست‌سنجشی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535424" y="26974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چهره + اثر انگشت، مقیّد به زمان و مکان شیفت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055864" y="1554480"/>
            <a:ext cx="356616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10524744" y="1847088"/>
            <a:ext cx="822960" cy="82296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16" name="Image 2" descr="/home/claude/deck/icons/pi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8714" y="2061058"/>
            <a:ext cx="395021" cy="39502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11896" y="193852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6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موقعیت زندهٔ نیرو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8311896" y="26974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نمایش روی نقشه در طبقات و بازپخش مسیر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502920" y="3886200"/>
            <a:ext cx="356616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2971800" y="4178808"/>
            <a:ext cx="822960" cy="822960"/>
          </a:xfrm>
          <a:prstGeom prst="ellipse">
            <a:avLst/>
          </a:prstGeom>
          <a:solidFill>
            <a:srgbClr val="0F2A4A"/>
          </a:solidFill>
          <a:ln/>
        </p:spPr>
      </p:sp>
      <p:pic>
        <p:nvPicPr>
          <p:cNvPr id="21" name="Image 3" descr="/home/claude/deck/icons/zon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770" y="4392778"/>
            <a:ext cx="395021" cy="39502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58952" y="427024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6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زون‌بندی و کنترل تردد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758952" y="50292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ثبت ورود مجاز و اعلام ورود غیرمجاز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4279392" y="3886200"/>
            <a:ext cx="356616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6748272" y="4178808"/>
            <a:ext cx="822960" cy="82296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26" name="Image 4" descr="/home/claude/deck/icons/behavio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242" y="4392778"/>
            <a:ext cx="395021" cy="39502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535424" y="427024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6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تحلیل رفتار</a:t>
            </a:r>
            <a:endParaRPr lang="en-US" sz="1650" dirty="0"/>
          </a:p>
        </p:txBody>
      </p:sp>
      <p:sp>
        <p:nvSpPr>
          <p:cNvPr id="28" name="Text 21"/>
          <p:cNvSpPr/>
          <p:nvPr/>
        </p:nvSpPr>
        <p:spPr>
          <a:xfrm>
            <a:off x="4535424" y="50292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کشف جایگزینی پنهان و ناهنجاری در شیفت</a:t>
            </a:r>
            <a:endParaRPr lang="en-US" sz="1300" dirty="0"/>
          </a:p>
        </p:txBody>
      </p:sp>
      <p:sp>
        <p:nvSpPr>
          <p:cNvPr id="29" name="Shape 22"/>
          <p:cNvSpPr/>
          <p:nvPr/>
        </p:nvSpPr>
        <p:spPr>
          <a:xfrm>
            <a:off x="8055864" y="3886200"/>
            <a:ext cx="356616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10524744" y="4178808"/>
            <a:ext cx="822960" cy="822960"/>
          </a:xfrm>
          <a:prstGeom prst="ellipse">
            <a:avLst/>
          </a:prstGeom>
          <a:solidFill>
            <a:srgbClr val="0F2A4A"/>
          </a:solidFill>
          <a:ln/>
        </p:spPr>
      </p:sp>
      <p:pic>
        <p:nvPicPr>
          <p:cNvPr id="31" name="Image 5" descr="/home/claude/deck/icons/tag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38714" y="4392778"/>
            <a:ext cx="395021" cy="395021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311896" y="427024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6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تگ امنیتی و مکان‌یابی</a:t>
            </a:r>
            <a:endParaRPr lang="en-US" sz="1650" dirty="0"/>
          </a:p>
        </p:txBody>
      </p:sp>
      <p:sp>
        <p:nvSpPr>
          <p:cNvPr id="33" name="Text 25"/>
          <p:cNvSpPr/>
          <p:nvPr/>
        </p:nvSpPr>
        <p:spPr>
          <a:xfrm>
            <a:off x="8311896" y="50292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دقت بالا و احراز هویت دوعاملی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4DD7E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جریان کار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نگاهبان چطور کار می‌کند؟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2194560"/>
            <a:ext cx="2468880" cy="2743200"/>
          </a:xfrm>
          <a:prstGeom prst="roundRect">
            <a:avLst>
              <a:gd name="adj" fmla="val 3333"/>
            </a:avLst>
          </a:prstGeom>
          <a:solidFill>
            <a:srgbClr val="10355A"/>
          </a:solidFill>
          <a:ln w="12700">
            <a:solidFill>
              <a:srgbClr val="1C4E7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34440" y="2514600"/>
            <a:ext cx="1005840" cy="100584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6" name="Image 0" descr="/home/claude/deck/icons/camer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5958" y="2776118"/>
            <a:ext cx="482803" cy="4828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2920" y="3611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4DD7E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۱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40080" y="39776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دریافت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85800" y="440740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00" dirty="0">
                <a:solidFill>
                  <a:srgbClr val="AFC7DD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دوربین، اسکنر و تگ داده می‌فرستند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008376" y="3566160"/>
            <a:ext cx="353568" cy="0"/>
          </a:xfrm>
          <a:prstGeom prst="line">
            <a:avLst/>
          </a:prstGeom>
          <a:noFill/>
          <a:ln w="31750">
            <a:solidFill>
              <a:srgbClr val="15B5CB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3398520" y="2194560"/>
            <a:ext cx="2468880" cy="2743200"/>
          </a:xfrm>
          <a:prstGeom prst="roundRect">
            <a:avLst>
              <a:gd name="adj" fmla="val 3333"/>
            </a:avLst>
          </a:prstGeom>
          <a:solidFill>
            <a:srgbClr val="10355A"/>
          </a:solidFill>
          <a:ln w="12700">
            <a:solidFill>
              <a:srgbClr val="1C4E7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130040" y="2514600"/>
            <a:ext cx="1005840" cy="100584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13" name="Image 1" descr="/home/claude/deck/icons/shie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558" y="2776118"/>
            <a:ext cx="482803" cy="482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398520" y="3611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4DD7E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۲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3535680" y="39776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پردازش هوشمند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3581400" y="440740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00" dirty="0">
                <a:solidFill>
                  <a:srgbClr val="AFC7DD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تشخیص چهره، مکان و تحلیل رفتار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5903976" y="3566160"/>
            <a:ext cx="353568" cy="0"/>
          </a:xfrm>
          <a:prstGeom prst="line">
            <a:avLst/>
          </a:prstGeom>
          <a:noFill/>
          <a:ln w="31750">
            <a:solidFill>
              <a:srgbClr val="15B5CB"/>
            </a:solidFill>
            <a:prstDash val="solid"/>
            <a:tailEnd type="triangle"/>
          </a:ln>
        </p:spPr>
      </p:sp>
      <p:sp>
        <p:nvSpPr>
          <p:cNvPr id="18" name="Shape 14"/>
          <p:cNvSpPr/>
          <p:nvPr/>
        </p:nvSpPr>
        <p:spPr>
          <a:xfrm>
            <a:off x="6294120" y="2194560"/>
            <a:ext cx="2468880" cy="2743200"/>
          </a:xfrm>
          <a:prstGeom prst="roundRect">
            <a:avLst>
              <a:gd name="adj" fmla="val 3333"/>
            </a:avLst>
          </a:prstGeom>
          <a:solidFill>
            <a:srgbClr val="10355A"/>
          </a:solidFill>
          <a:ln w="12700">
            <a:solidFill>
              <a:srgbClr val="1C4E7F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7025640" y="2514600"/>
            <a:ext cx="1005840" cy="100584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20" name="Image 2" descr="/home/claude/deck/icons/aler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7158" y="2776118"/>
            <a:ext cx="482803" cy="482803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294120" y="3611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4DD7E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۳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6431280" y="39776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تصمیم و هشدار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6477000" y="440740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00" dirty="0">
                <a:solidFill>
                  <a:srgbClr val="AFC7DD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ورود غیرمجاز و خروج از محدوده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8799576" y="3566160"/>
            <a:ext cx="353568" cy="0"/>
          </a:xfrm>
          <a:prstGeom prst="line">
            <a:avLst/>
          </a:prstGeom>
          <a:noFill/>
          <a:ln w="31750">
            <a:solidFill>
              <a:srgbClr val="15B5CB"/>
            </a:solidFill>
            <a:prstDash val="solid"/>
            <a:tailEnd type="triangle"/>
          </a:ln>
        </p:spPr>
      </p:sp>
      <p:sp>
        <p:nvSpPr>
          <p:cNvPr id="25" name="Shape 20"/>
          <p:cNvSpPr/>
          <p:nvPr/>
        </p:nvSpPr>
        <p:spPr>
          <a:xfrm>
            <a:off x="9189720" y="2194560"/>
            <a:ext cx="2468880" cy="2743200"/>
          </a:xfrm>
          <a:prstGeom prst="roundRect">
            <a:avLst>
              <a:gd name="adj" fmla="val 3333"/>
            </a:avLst>
          </a:prstGeom>
          <a:solidFill>
            <a:srgbClr val="10355A"/>
          </a:solidFill>
          <a:ln w="12700">
            <a:solidFill>
              <a:srgbClr val="1C4E7F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9921240" y="2514600"/>
            <a:ext cx="1005840" cy="100584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27" name="Image 3" descr="/home/claude/deck/icons/char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2758" y="2776118"/>
            <a:ext cx="482803" cy="482803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189720" y="3611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4DD7E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۴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9326880" y="39776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داشبورد و گزارش</a:t>
            </a:r>
            <a:endParaRPr lang="en-US" sz="1600" dirty="0"/>
          </a:p>
        </p:txBody>
      </p:sp>
      <p:sp>
        <p:nvSpPr>
          <p:cNvPr id="30" name="Text 24"/>
          <p:cNvSpPr/>
          <p:nvPr/>
        </p:nvSpPr>
        <p:spPr>
          <a:xfrm>
            <a:off x="9372600" y="440740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00" dirty="0">
                <a:solidFill>
                  <a:srgbClr val="AFC7DD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نمایش زنده و گزارش قابل‌استناد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502920" y="539496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4DD7E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از سنسور تا اعلان: کمتر از یک ثانیه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تمایز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چرا نگاهبان؟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355080" y="1600200"/>
            <a:ext cx="5303520" cy="1874520"/>
          </a:xfrm>
          <a:prstGeom prst="roundRect">
            <a:avLst>
              <a:gd name="adj" fmla="val 4390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561320" y="1892808"/>
            <a:ext cx="841248" cy="841248"/>
          </a:xfrm>
          <a:prstGeom prst="ellipse">
            <a:avLst/>
          </a:prstGeom>
          <a:solidFill>
            <a:srgbClr val="0F2A4A"/>
          </a:solidFill>
          <a:ln/>
        </p:spPr>
      </p:sp>
      <p:pic>
        <p:nvPicPr>
          <p:cNvPr id="6" name="Image 0" descr="/home/claude/deck/icons/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0044" y="2111532"/>
            <a:ext cx="403799" cy="40379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629400" y="1929384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بومی و مستقل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629400" y="2496312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5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بدون وابستگی به راهکار خارجی؛ مناسب مراکز حساس و نظامی.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355080" y="3749040"/>
            <a:ext cx="5303520" cy="1874520"/>
          </a:xfrm>
          <a:prstGeom prst="roundRect">
            <a:avLst>
              <a:gd name="adj" fmla="val 4390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0561320" y="4041648"/>
            <a:ext cx="841248" cy="841248"/>
          </a:xfrm>
          <a:prstGeom prst="ellipse">
            <a:avLst/>
          </a:prstGeom>
          <a:solidFill>
            <a:srgbClr val="0F2A4A"/>
          </a:solidFill>
          <a:ln/>
        </p:spPr>
      </p:sp>
      <p:pic>
        <p:nvPicPr>
          <p:cNvPr id="11" name="Image 1" descr="/home/claude/deck/icons/zo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044" y="4260372"/>
            <a:ext cx="403799" cy="40379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629400" y="4078224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حاکمیت کامل داده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6629400" y="4645152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5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امکان استقرار درون‌سازمانی؛ دادهٔ بیومتریک از محیط شما خارج نمی‌شود.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502920" y="1600200"/>
            <a:ext cx="5303520" cy="1874520"/>
          </a:xfrm>
          <a:prstGeom prst="roundRect">
            <a:avLst>
              <a:gd name="adj" fmla="val 4390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709160" y="1892808"/>
            <a:ext cx="841248" cy="841248"/>
          </a:xfrm>
          <a:prstGeom prst="ellipse">
            <a:avLst/>
          </a:prstGeom>
          <a:solidFill>
            <a:srgbClr val="0F2A4A"/>
          </a:solidFill>
          <a:ln/>
        </p:spPr>
      </p:sp>
      <p:pic>
        <p:nvPicPr>
          <p:cNvPr id="16" name="Image 2" descr="/home/claude/deck/icons/fing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884" y="2111532"/>
            <a:ext cx="403799" cy="40379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77240" y="1929384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احراز هویت دوعاملی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777240" y="2496312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5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ترکیب تگ و تشخیص چهره، جلوی حضور صوری را می‌گیرد.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502920" y="3749040"/>
            <a:ext cx="5303520" cy="1874520"/>
          </a:xfrm>
          <a:prstGeom prst="roundRect">
            <a:avLst>
              <a:gd name="adj" fmla="val 4390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709160" y="4041648"/>
            <a:ext cx="841248" cy="841248"/>
          </a:xfrm>
          <a:prstGeom prst="ellipse">
            <a:avLst/>
          </a:prstGeom>
          <a:solidFill>
            <a:srgbClr val="0F2A4A"/>
          </a:solidFill>
          <a:ln/>
        </p:spPr>
      </p:sp>
      <p:pic>
        <p:nvPicPr>
          <p:cNvPr id="21" name="Image 3" descr="/home/claude/deck/icons/lay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7884" y="4260372"/>
            <a:ext cx="403799" cy="40379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77240" y="4078224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مقیاس‌پذیر</a:t>
            </a:r>
            <a:endParaRPr lang="en-US" sz="1800" dirty="0"/>
          </a:p>
        </p:txBody>
      </p:sp>
      <p:sp>
        <p:nvSpPr>
          <p:cNvPr id="23" name="Text 17"/>
          <p:cNvSpPr/>
          <p:nvPr/>
        </p:nvSpPr>
        <p:spPr>
          <a:xfrm>
            <a:off x="777240" y="4645152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5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از یک لابی تا یک مرکز نظامی، با همان پلتفرم.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مقیاس‌پذیری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سه سطح، متناسب با هر مشتری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600200"/>
            <a:ext cx="3566160" cy="42062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02920" y="1600200"/>
            <a:ext cx="3566160" cy="914400"/>
          </a:xfrm>
          <a:prstGeom prst="roundRect">
            <a:avLst>
              <a:gd name="adj" fmla="val 9000"/>
            </a:avLst>
          </a:prstGeom>
          <a:solidFill>
            <a:srgbClr val="15B5CB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2057400"/>
            <a:ext cx="3566160" cy="457200"/>
          </a:xfrm>
          <a:prstGeom prst="rect">
            <a:avLst/>
          </a:prstGeom>
          <a:solidFill>
            <a:srgbClr val="15B5CB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7099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پنل پایه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502920" y="2112264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50" dirty="0">
                <a:solidFill>
                  <a:srgbClr val="EAF6F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ساختمان مسکونی / لابی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77240" y="2743200"/>
            <a:ext cx="3017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حضور نگهبان</a:t>
            </a:r>
            <a:endParaRPr lang="en-US" sz="1400" dirty="0"/>
          </a:p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تشخیص چهرهٔ ورودی</a:t>
            </a:r>
            <a:endParaRPr lang="en-US" sz="1400" dirty="0"/>
          </a:p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هشدار ورود غیرمجاز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79392" y="1600200"/>
            <a:ext cx="3566160" cy="42062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79392" y="1600200"/>
            <a:ext cx="3566160" cy="914400"/>
          </a:xfrm>
          <a:prstGeom prst="roundRect">
            <a:avLst>
              <a:gd name="adj" fmla="val 9000"/>
            </a:avLst>
          </a:prstGeom>
          <a:solidFill>
            <a:srgbClr val="0F2A4A"/>
          </a:solidFill>
          <a:ln/>
        </p:spPr>
      </p:sp>
      <p:sp>
        <p:nvSpPr>
          <p:cNvPr id="12" name="Shape 10"/>
          <p:cNvSpPr/>
          <p:nvPr/>
        </p:nvSpPr>
        <p:spPr>
          <a:xfrm>
            <a:off x="4279392" y="2057400"/>
            <a:ext cx="3566160" cy="457200"/>
          </a:xfrm>
          <a:prstGeom prst="rect">
            <a:avLst/>
          </a:prstGeom>
          <a:solidFill>
            <a:srgbClr val="0F2A4A"/>
          </a:solidFill>
          <a:ln/>
        </p:spPr>
      </p:sp>
      <p:sp>
        <p:nvSpPr>
          <p:cNvPr id="13" name="Text 11"/>
          <p:cNvSpPr/>
          <p:nvPr/>
        </p:nvSpPr>
        <p:spPr>
          <a:xfrm>
            <a:off x="4279392" y="17099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پنل سازمانی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279392" y="2112264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50" dirty="0">
                <a:solidFill>
                  <a:srgbClr val="EAF6F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شرکت‌ها و ادارات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53712" y="2743200"/>
            <a:ext cx="3017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زون‌بندی و کنترل تردد</a:t>
            </a:r>
            <a:endParaRPr lang="en-US" sz="1400" dirty="0"/>
          </a:p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مکان‌یابی نیروها</a:t>
            </a:r>
            <a:endParaRPr lang="en-US" sz="1400" dirty="0"/>
          </a:p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تحلیل رفتاری</a:t>
            </a:r>
            <a:endParaRPr lang="en-US" sz="1400" dirty="0"/>
          </a:p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گزارش کارکرد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055864" y="1600200"/>
            <a:ext cx="3566160" cy="42062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55864" y="1600200"/>
            <a:ext cx="3566160" cy="914400"/>
          </a:xfrm>
          <a:prstGeom prst="roundRect">
            <a:avLst>
              <a:gd name="adj" fmla="val 9000"/>
            </a:avLst>
          </a:prstGeom>
          <a:solidFill>
            <a:srgbClr val="23A65B"/>
          </a:solidFill>
          <a:ln/>
        </p:spPr>
      </p:sp>
      <p:sp>
        <p:nvSpPr>
          <p:cNvPr id="18" name="Shape 16"/>
          <p:cNvSpPr/>
          <p:nvPr/>
        </p:nvSpPr>
        <p:spPr>
          <a:xfrm>
            <a:off x="8055864" y="2057400"/>
            <a:ext cx="3566160" cy="457200"/>
          </a:xfrm>
          <a:prstGeom prst="rect">
            <a:avLst/>
          </a:prstGeom>
          <a:solidFill>
            <a:srgbClr val="23A65B"/>
          </a:solidFill>
          <a:ln/>
        </p:spPr>
      </p:sp>
      <p:sp>
        <p:nvSpPr>
          <p:cNvPr id="19" name="Text 17"/>
          <p:cNvSpPr/>
          <p:nvPr/>
        </p:nvSpPr>
        <p:spPr>
          <a:xfrm>
            <a:off x="8055864" y="17099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پنل پیشرفته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8055864" y="2112264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50" dirty="0">
                <a:solidFill>
                  <a:srgbClr val="EAF6F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مراکز حساس و نظامی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330184" y="2743200"/>
            <a:ext cx="3017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استقرار درون‌سازمانی</a:t>
            </a:r>
            <a:endParaRPr lang="en-US" sz="1400" dirty="0"/>
          </a:p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احراز دوعاملی</a:t>
            </a:r>
            <a:endParaRPr lang="en-US" sz="1400" dirty="0"/>
          </a:p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RTLS دقیق چندطبقه</a:t>
            </a:r>
            <a:endParaRPr lang="en-US" sz="1400" dirty="0"/>
          </a:p>
          <a:p>
            <a:pPr rtl="1" algn="r"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بدون وابستگی خارجی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نمونهٔ استقرار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ساختمان ۱۱ طبقهٔ ایمنی کار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828800"/>
            <a:ext cx="3566160" cy="1874520"/>
          </a:xfrm>
          <a:prstGeom prst="roundRect">
            <a:avLst>
              <a:gd name="adj" fmla="val 4390"/>
            </a:avLst>
          </a:prstGeom>
          <a:solidFill>
            <a:srgbClr val="E8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02920" y="2212848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۱۱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502920" y="296265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طبقه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79392" y="1828800"/>
            <a:ext cx="3566160" cy="1874520"/>
          </a:xfrm>
          <a:prstGeom prst="roundRect">
            <a:avLst>
              <a:gd name="adj" fmla="val 4390"/>
            </a:avLst>
          </a:prstGeom>
          <a:solidFill>
            <a:srgbClr val="EAF1F8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279392" y="2212848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۵۰۰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4279392" y="296265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کارمند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55864" y="1828800"/>
            <a:ext cx="3566160" cy="1874520"/>
          </a:xfrm>
          <a:prstGeom prst="roundRect">
            <a:avLst>
              <a:gd name="adj" fmla="val 4390"/>
            </a:avLst>
          </a:prstGeom>
          <a:solidFill>
            <a:srgbClr val="E8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055864" y="2212848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۲۰۰</a:t>
            </a:r>
            <a:endParaRPr lang="en-US" sz="4200" dirty="0"/>
          </a:p>
        </p:txBody>
      </p:sp>
      <p:sp>
        <p:nvSpPr>
          <p:cNvPr id="12" name="Text 10"/>
          <p:cNvSpPr/>
          <p:nvPr/>
        </p:nvSpPr>
        <p:spPr>
          <a:xfrm>
            <a:off x="8055864" y="296265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مراجعهٔ روزانه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4023360"/>
            <a:ext cx="3566160" cy="1874520"/>
          </a:xfrm>
          <a:prstGeom prst="roundRect">
            <a:avLst>
              <a:gd name="adj" fmla="val 4390"/>
            </a:avLst>
          </a:prstGeom>
          <a:solidFill>
            <a:srgbClr val="EAF1F8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02920" y="4407408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~۱۱۰</a:t>
            </a:r>
            <a:endParaRPr lang="en-US" sz="4200" dirty="0"/>
          </a:p>
        </p:txBody>
      </p:sp>
      <p:sp>
        <p:nvSpPr>
          <p:cNvPr id="15" name="Text 13"/>
          <p:cNvSpPr/>
          <p:nvPr/>
        </p:nvSpPr>
        <p:spPr>
          <a:xfrm>
            <a:off x="502920" y="515721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دوربین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279392" y="4023360"/>
            <a:ext cx="3566160" cy="1874520"/>
          </a:xfrm>
          <a:prstGeom prst="roundRect">
            <a:avLst>
              <a:gd name="adj" fmla="val 4390"/>
            </a:avLst>
          </a:prstGeom>
          <a:solidFill>
            <a:srgbClr val="E8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279392" y="4407408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۱۸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4279392" y="515721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اسکنر چهره/اثرانگشت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055864" y="4023360"/>
            <a:ext cx="3566160" cy="1874520"/>
          </a:xfrm>
          <a:prstGeom prst="roundRect">
            <a:avLst>
              <a:gd name="adj" fmla="val 4390"/>
            </a:avLst>
          </a:prstGeom>
          <a:solidFill>
            <a:srgbClr val="EAF1F8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055864" y="4407408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۴</a:t>
            </a:r>
            <a:endParaRPr lang="en-US" sz="4200" dirty="0"/>
          </a:p>
        </p:txBody>
      </p:sp>
      <p:sp>
        <p:nvSpPr>
          <p:cNvPr id="21" name="Text 19"/>
          <p:cNvSpPr/>
          <p:nvPr/>
        </p:nvSpPr>
        <p:spPr>
          <a:xfrm>
            <a:off x="8055864" y="515721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گیت تردد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سرمایه‌گذاری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ساختار هزینهٔ پروژه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640080" y="1600200"/>
          <a:ext cx="51206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6355080" y="1828800"/>
            <a:ext cx="5303520" cy="914400"/>
          </a:xfrm>
          <a:prstGeom prst="roundRect">
            <a:avLst>
              <a:gd name="adj" fmla="val 9000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686800" y="1993392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هزینهٔ استقرار این ساختمان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537960" y="199339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6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~۲۳٫۶ میلیارد تومان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355080" y="2971800"/>
            <a:ext cx="5303520" cy="914400"/>
          </a:xfrm>
          <a:prstGeom prst="roundRect">
            <a:avLst>
              <a:gd name="adj" fmla="val 9000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686800" y="3136392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هزینهٔ توسعهٔ پلتفرم (یک‌بار)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537960" y="313639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600" b="1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~۷٫۷ میلیارد تومان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355080" y="4114800"/>
            <a:ext cx="5303520" cy="914400"/>
          </a:xfrm>
          <a:prstGeom prst="roundRect">
            <a:avLst>
              <a:gd name="adj" fmla="val 9000"/>
            </a:avLst>
          </a:prstGeom>
          <a:solidFill>
            <a:srgbClr val="0F2A4A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8686800" y="4279392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جمع کل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537960" y="427939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600" b="1" dirty="0">
                <a:solidFill>
                  <a:srgbClr val="4DD7E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~۳۱٫۳ میلیارد تومان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355080" y="53492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15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دلار = ۱۸۰٬۰۰۰ تومان • ارقام تخمینی و قابل تنظیم در فایل ماشین‌حساب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ارزش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هزینهٔ پنج‌ساله و بازگشت سرمایه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640080" y="1645920"/>
          <a:ext cx="640080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269480" y="1737360"/>
            <a:ext cx="4389120" cy="1143000"/>
          </a:xfrm>
          <a:prstGeom prst="roundRect">
            <a:avLst>
              <a:gd name="adj" fmla="val 7200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0698480" y="2011680"/>
            <a:ext cx="640080" cy="64008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7" name="Image 0" descr="/home/claude/deck/icons/cha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4901" y="2178101"/>
            <a:ext cx="307238" cy="30723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98080" y="1901952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کاهش نیروی نگهبانی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7498080" y="2304288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بهینه‌سازی تعداد نیرو و هزینهٔ مستمر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7269480" y="3108960"/>
            <a:ext cx="4389120" cy="1143000"/>
          </a:xfrm>
          <a:prstGeom prst="roundRect">
            <a:avLst>
              <a:gd name="adj" fmla="val 7200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10698480" y="3383280"/>
            <a:ext cx="640080" cy="64008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12" name="Image 1" descr="/home/claude/deck/icons/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901" y="3549701"/>
            <a:ext cx="307238" cy="30723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498080" y="3273552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کاهش ریسک و خسارت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7498080" y="3675888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پیشگیری از حادثه به‌جای واکنش پس از آن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7269480" y="4480560"/>
            <a:ext cx="4389120" cy="1143000"/>
          </a:xfrm>
          <a:prstGeom prst="roundRect">
            <a:avLst>
              <a:gd name="adj" fmla="val 7200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10698480" y="4754880"/>
            <a:ext cx="640080" cy="640080"/>
          </a:xfrm>
          <a:prstGeom prst="ellipse">
            <a:avLst/>
          </a:prstGeom>
          <a:solidFill>
            <a:srgbClr val="15B5CB"/>
          </a:solidFill>
          <a:ln/>
        </p:spPr>
      </p:sp>
      <p:pic>
        <p:nvPicPr>
          <p:cNvPr id="17" name="Image 2" descr="/home/claude/deck/icons/fing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4901" y="4921301"/>
            <a:ext cx="307238" cy="30723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498080" y="4645152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شفافیت و پاسخگویی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7498080" y="5047488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گزارش قابل‌استناد از حضور و عملکرد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40080" y="59893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15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ارقام نمونه؛ سناریوی واقعی در ابزار تحلیل ROI قابل تنظیم است.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اجرا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676656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زمان‌بندی پروژه (تخمینی)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3246120"/>
            <a:ext cx="10881360" cy="0"/>
          </a:xfrm>
          <a:prstGeom prst="line">
            <a:avLst/>
          </a:prstGeom>
          <a:noFill/>
          <a:ln w="25400">
            <a:solidFill>
              <a:srgbClr val="E3EAF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35608" y="3099816"/>
            <a:ext cx="292608" cy="292608"/>
          </a:xfrm>
          <a:prstGeom prst="ellipse">
            <a:avLst/>
          </a:prstGeom>
          <a:solidFill>
            <a:srgbClr val="15B5CB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783080"/>
            <a:ext cx="1883664" cy="1234440"/>
          </a:xfrm>
          <a:prstGeom prst="roundRect">
            <a:avLst>
              <a:gd name="adj" fmla="val 6667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77240" y="1901952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فاز ۱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49808" y="2212848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پی‌ریزی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49808" y="269748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ماه ۱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85032" y="3099816"/>
            <a:ext cx="292608" cy="292608"/>
          </a:xfrm>
          <a:prstGeom prst="ellipse">
            <a:avLst/>
          </a:prstGeom>
          <a:solidFill>
            <a:srgbClr val="15B5CB"/>
          </a:solidFill>
          <a:ln/>
        </p:spPr>
      </p:sp>
      <p:sp>
        <p:nvSpPr>
          <p:cNvPr id="11" name="Shape 9"/>
          <p:cNvSpPr/>
          <p:nvPr/>
        </p:nvSpPr>
        <p:spPr>
          <a:xfrm>
            <a:off x="2889504" y="3611880"/>
            <a:ext cx="1883664" cy="1234440"/>
          </a:xfrm>
          <a:prstGeom prst="roundRect">
            <a:avLst>
              <a:gd name="adj" fmla="val 6667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026664" y="3730752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فاز ۲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999232" y="4041648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توسعهٔ هسته و MVP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2999232" y="452628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ماه ۲–۶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934456" y="3099816"/>
            <a:ext cx="292608" cy="292608"/>
          </a:xfrm>
          <a:prstGeom prst="ellipse">
            <a:avLst/>
          </a:prstGeom>
          <a:solidFill>
            <a:srgbClr val="15B5CB"/>
          </a:solidFill>
          <a:ln/>
        </p:spPr>
      </p:sp>
      <p:sp>
        <p:nvSpPr>
          <p:cNvPr id="16" name="Shape 14"/>
          <p:cNvSpPr/>
          <p:nvPr/>
        </p:nvSpPr>
        <p:spPr>
          <a:xfrm>
            <a:off x="5138928" y="1783080"/>
            <a:ext cx="1883664" cy="1234440"/>
          </a:xfrm>
          <a:prstGeom prst="roundRect">
            <a:avLst>
              <a:gd name="adj" fmla="val 6667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276088" y="1901952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فاز ۳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248656" y="2212848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مکان‌یابی و داشبورد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5248656" y="269748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ماه ۴–۸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183880" y="3099816"/>
            <a:ext cx="292608" cy="292608"/>
          </a:xfrm>
          <a:prstGeom prst="ellipse">
            <a:avLst/>
          </a:prstGeom>
          <a:solidFill>
            <a:srgbClr val="15B5CB"/>
          </a:solidFill>
          <a:ln/>
        </p:spPr>
      </p:sp>
      <p:sp>
        <p:nvSpPr>
          <p:cNvPr id="21" name="Shape 19"/>
          <p:cNvSpPr/>
          <p:nvPr/>
        </p:nvSpPr>
        <p:spPr>
          <a:xfrm>
            <a:off x="7388352" y="3611880"/>
            <a:ext cx="1883664" cy="1234440"/>
          </a:xfrm>
          <a:prstGeom prst="roundRect">
            <a:avLst>
              <a:gd name="adj" fmla="val 6667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7525512" y="3730752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فاز ۴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498080" y="4041648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نصب میدانی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7498080" y="452628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ماه ۶–۱۰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10433304" y="3099816"/>
            <a:ext cx="292608" cy="292608"/>
          </a:xfrm>
          <a:prstGeom prst="ellipse">
            <a:avLst/>
          </a:prstGeom>
          <a:solidFill>
            <a:srgbClr val="15B5CB"/>
          </a:solidFill>
          <a:ln/>
        </p:spPr>
      </p:sp>
      <p:sp>
        <p:nvSpPr>
          <p:cNvPr id="26" name="Shape 24"/>
          <p:cNvSpPr/>
          <p:nvPr/>
        </p:nvSpPr>
        <p:spPr>
          <a:xfrm>
            <a:off x="9637776" y="1783080"/>
            <a:ext cx="1883664" cy="1234440"/>
          </a:xfrm>
          <a:prstGeom prst="roundRect">
            <a:avLst>
              <a:gd name="adj" fmla="val 6667"/>
            </a:avLst>
          </a:prstGeom>
          <a:solidFill>
            <a:srgbClr val="F4F8FB"/>
          </a:solidFill>
          <a:ln w="12700">
            <a:solidFill>
              <a:srgbClr val="E3EAF1"/>
            </a:solidFill>
            <a:prstDash val="solid"/>
          </a:ln>
          <a:effectLst>
            <a:outerShdw sx="100000" sy="100000" kx="0" ky="0" algn="bl" rotWithShape="0" blurRad="114300" dist="38100" dir="5400000">
              <a:srgbClr val="AEC0D2">
                <a:alpha val="2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9774936" y="1901952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5B5CB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فاز ۵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747504" y="2212848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5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تست و تحویل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747504" y="269748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200" dirty="0">
                <a:solidFill>
                  <a:srgbClr val="5B6B7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ماه ۱۰–۱۲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40080" y="52120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0F2A4A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مجموع تخمینی: حدود ۱۲ ماه تا تحویل کامل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1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/icon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680" y="822960"/>
            <a:ext cx="1280160" cy="1472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2468880"/>
            <a:ext cx="1216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4DD7E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گام بعدی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0" y="2834640"/>
            <a:ext cx="1216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اجرای یک پایلوت روی ۱ تا ۲ طبقه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1371600" y="36118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dirty="0">
                <a:solidFill>
                  <a:srgbClr val="BFD4E8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کم‌ترین ریسک برای تصمیم‌گیری: نتیجه را در عمل ببینید، سپس کل ساختمان را اجرا کنید.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4069080" y="4572000"/>
            <a:ext cx="4023360" cy="868680"/>
          </a:xfrm>
          <a:prstGeom prst="roundRect">
            <a:avLst>
              <a:gd name="adj" fmla="val 12632"/>
            </a:avLst>
          </a:prstGeom>
          <a:solidFill>
            <a:srgbClr val="15B5CB"/>
          </a:solidFill>
          <a:ln/>
        </p:spPr>
      </p:sp>
      <p:sp>
        <p:nvSpPr>
          <p:cNvPr id="7" name="Text 4"/>
          <p:cNvSpPr/>
          <p:nvPr/>
        </p:nvSpPr>
        <p:spPr>
          <a:xfrm>
            <a:off x="4069080" y="4572000"/>
            <a:ext cx="4023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071726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«پیش به سوی امنیتی هوشمند»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0" y="6126480"/>
            <a:ext cx="1216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7FA0C0"/>
                </a:solidFill>
                <a:latin typeface="Vazirmatn" pitchFamily="34" charset="0"/>
                <a:ea typeface="Vazirmatn" pitchFamily="34" charset="-122"/>
                <a:cs typeface="Vazirmatn" pitchFamily="34" charset="-120"/>
              </a:rPr>
              <a:t>نگاهبان  •  www.negahban.ir  •  ۰۲۱-۰۰۰۰۰۰۰۰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پیچ‌دک نگاهبان</dc:title>
  <dc:subject>PptxGenJS Presentation</dc:subject>
  <dc:creator>نگاهبان</dc:creator>
  <cp:lastModifiedBy>نگاهبان</cp:lastModifiedBy>
  <cp:revision>1</cp:revision>
  <dcterms:created xsi:type="dcterms:W3CDTF">2026-06-23T09:49:26Z</dcterms:created>
  <dcterms:modified xsi:type="dcterms:W3CDTF">2026-06-23T09:49:26Z</dcterms:modified>
</cp:coreProperties>
</file>